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ublico Headline Black"/>
        <a:ea typeface="Publico Headline Black"/>
        <a:cs typeface="Publico Headline Black"/>
        <a:sym typeface="Publico Headline Black"/>
      </a:defRPr>
    </a:lvl1pPr>
    <a:lvl2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ublico Headline Black"/>
        <a:ea typeface="Publico Headline Black"/>
        <a:cs typeface="Publico Headline Black"/>
        <a:sym typeface="Publico Headline Black"/>
      </a:defRPr>
    </a:lvl2pPr>
    <a:lvl3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ublico Headline Black"/>
        <a:ea typeface="Publico Headline Black"/>
        <a:cs typeface="Publico Headline Black"/>
        <a:sym typeface="Publico Headline Black"/>
      </a:defRPr>
    </a:lvl3pPr>
    <a:lvl4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ublico Headline Black"/>
        <a:ea typeface="Publico Headline Black"/>
        <a:cs typeface="Publico Headline Black"/>
        <a:sym typeface="Publico Headline Black"/>
      </a:defRPr>
    </a:lvl4pPr>
    <a:lvl5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ublico Headline Black"/>
        <a:ea typeface="Publico Headline Black"/>
        <a:cs typeface="Publico Headline Black"/>
        <a:sym typeface="Publico Headline Black"/>
      </a:defRPr>
    </a:lvl5pPr>
    <a:lvl6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ublico Headline Black"/>
        <a:ea typeface="Publico Headline Black"/>
        <a:cs typeface="Publico Headline Black"/>
        <a:sym typeface="Publico Headline Black"/>
      </a:defRPr>
    </a:lvl6pPr>
    <a:lvl7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ublico Headline Black"/>
        <a:ea typeface="Publico Headline Black"/>
        <a:cs typeface="Publico Headline Black"/>
        <a:sym typeface="Publico Headline Black"/>
      </a:defRPr>
    </a:lvl7pPr>
    <a:lvl8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ublico Headline Black"/>
        <a:ea typeface="Publico Headline Black"/>
        <a:cs typeface="Publico Headline Black"/>
        <a:sym typeface="Publico Headline Black"/>
      </a:defRPr>
    </a:lvl8pPr>
    <a:lvl9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Publico Headline Black"/>
        <a:ea typeface="Publico Headline Black"/>
        <a:cs typeface="Publico Headline Black"/>
        <a:sym typeface="Publico Headline Blac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rgbClr val="CFE7F3"/>
          </a:solidFill>
        </a:fill>
      </a:tcStyle>
    </a:wholeTbl>
    <a:band2H>
      <a:tcTxStyle b="def" i="def"/>
      <a:tcStyle>
        <a:tcBdr/>
        <a:fill>
          <a:solidFill>
            <a:srgbClr val="E9F3F9"/>
          </a:solidFill>
        </a:fill>
      </a:tcStyle>
    </a:band2H>
    <a:firstCol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381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381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rgbClr val="DBE8D4"/>
          </a:solidFill>
        </a:fill>
      </a:tcStyle>
    </a:wholeTbl>
    <a:band2H>
      <a:tcTxStyle b="def" i="def"/>
      <a:tcStyle>
        <a:tcBdr/>
        <a:fill>
          <a:solidFill>
            <a:srgbClr val="EEF4EB"/>
          </a:solidFill>
        </a:fill>
      </a:tcStyle>
    </a:band2H>
    <a:firstCol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381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381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rgbClr val="FFD9CA"/>
          </a:solidFill>
        </a:fill>
      </a:tcStyle>
    </a:wholeTbl>
    <a:band2H>
      <a:tcTxStyle b="def" i="def"/>
      <a:tcStyle>
        <a:tcBdr/>
        <a:fill>
          <a:solidFill>
            <a:srgbClr val="FFEDE6"/>
          </a:solidFill>
        </a:fill>
      </a:tcStyle>
    </a:band2H>
    <a:firstCol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381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381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0EBE0"/>
          </a:solidFill>
        </a:fill>
      </a:tcStyle>
    </a:band2H>
    <a:firstCol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38100" cap="flat">
              <a:solidFill>
                <a:srgbClr val="F0EBE0"/>
              </a:solidFill>
              <a:prstDash val="solid"/>
              <a:round/>
            </a:ln>
          </a:top>
          <a:bottom>
            <a:ln w="127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Publico Headline Black"/>
          <a:ea typeface="Publico Headline Black"/>
          <a:cs typeface="Publico Headline Black"/>
        </a:font>
        <a:srgbClr val="F0EBE0"/>
      </a:tcTxStyle>
      <a:tcStyle>
        <a:tcBdr>
          <a:left>
            <a:ln w="12700" cap="flat">
              <a:solidFill>
                <a:srgbClr val="F0EBE0"/>
              </a:solidFill>
              <a:prstDash val="solid"/>
              <a:round/>
            </a:ln>
          </a:left>
          <a:right>
            <a:ln w="12700" cap="flat">
              <a:solidFill>
                <a:srgbClr val="F0EBE0"/>
              </a:solidFill>
              <a:prstDash val="solid"/>
              <a:round/>
            </a:ln>
          </a:right>
          <a:top>
            <a:ln w="12700" cap="flat">
              <a:solidFill>
                <a:srgbClr val="F0EBE0"/>
              </a:solidFill>
              <a:prstDash val="solid"/>
              <a:round/>
            </a:ln>
          </a:top>
          <a:bottom>
            <a:ln w="38100" cap="flat">
              <a:solidFill>
                <a:srgbClr val="F0EBE0"/>
              </a:solidFill>
              <a:prstDash val="solid"/>
              <a:round/>
            </a:ln>
          </a:bottom>
          <a:insideH>
            <a:ln w="12700" cap="flat">
              <a:solidFill>
                <a:srgbClr val="F0EBE0"/>
              </a:solidFill>
              <a:prstDash val="solid"/>
              <a:round/>
            </a:ln>
          </a:insideH>
          <a:insideV>
            <a:ln w="12700" cap="flat">
              <a:solidFill>
                <a:srgbClr val="F0EBE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ublico Headline Black"/>
          <a:ea typeface="Publico Headline Black"/>
          <a:cs typeface="Publico Headline Blac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Линия"/>
          <p:cNvSpPr/>
          <p:nvPr/>
        </p:nvSpPr>
        <p:spPr>
          <a:xfrm>
            <a:off x="3695699" y="2381249"/>
            <a:ext cx="16992603" cy="2"/>
          </a:xfrm>
          <a:prstGeom prst="line">
            <a:avLst/>
          </a:prstGeom>
          <a:ln w="25400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" name="Линия"/>
          <p:cNvSpPr/>
          <p:nvPr/>
        </p:nvSpPr>
        <p:spPr>
          <a:xfrm>
            <a:off x="3695699" y="11353800"/>
            <a:ext cx="16992603" cy="0"/>
          </a:xfrm>
          <a:prstGeom prst="line">
            <a:avLst/>
          </a:prstGeom>
          <a:ln w="3175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4343398" y="2466974"/>
            <a:ext cx="15697203" cy="361952"/>
          </a:xfrm>
          <a:prstGeom prst="rect">
            <a:avLst/>
          </a:prstGeom>
        </p:spPr>
        <p:txBody>
          <a:bodyPr anchor="ctr"/>
          <a:lstStyle>
            <a:lvl1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1pPr>
            <a:lvl2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2pPr>
            <a:lvl3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3pPr>
            <a:lvl4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4pPr>
            <a:lvl5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5pPr>
          </a:lstStyle>
          <a:p>
            <a:pPr/>
            <a:r>
              <a:t>Автор и дата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Заголовок презентации"/>
          <p:cNvSpPr txBox="1"/>
          <p:nvPr>
            <p:ph type="title" hasCustomPrompt="1"/>
          </p:nvPr>
        </p:nvSpPr>
        <p:spPr>
          <a:xfrm>
            <a:off x="4343398" y="5035858"/>
            <a:ext cx="15697203" cy="2098367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презентации</a:t>
            </a:r>
          </a:p>
        </p:txBody>
      </p:sp>
      <p:sp>
        <p:nvSpPr>
          <p:cNvPr id="15" name="Уровень текста 1…"/>
          <p:cNvSpPr txBox="1"/>
          <p:nvPr>
            <p:ph type="body" sz="quarter" idx="21" hasCustomPrompt="1"/>
          </p:nvPr>
        </p:nvSpPr>
        <p:spPr>
          <a:xfrm>
            <a:off x="4343399" y="7153275"/>
            <a:ext cx="15697202" cy="1528713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Подзаголовок презентации</a:t>
            </a:r>
          </a:p>
        </p:txBody>
      </p:sp>
      <p:sp>
        <p:nvSpPr>
          <p:cNvPr id="16" name="Номер слайда"/>
          <p:cNvSpPr txBox="1"/>
          <p:nvPr>
            <p:ph type="sldNum" sz="quarter" idx="2"/>
          </p:nvPr>
        </p:nvSpPr>
        <p:spPr>
          <a:xfrm>
            <a:off x="12026645" y="11445875"/>
            <a:ext cx="330709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Уровень текста 1…"/>
          <p:cNvSpPr txBox="1"/>
          <p:nvPr>
            <p:ph type="body" sz="quarter" idx="1" hasCustomPrompt="1"/>
          </p:nvPr>
        </p:nvSpPr>
        <p:spPr>
          <a:xfrm>
            <a:off x="4343398" y="8173473"/>
            <a:ext cx="15697203" cy="681611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1500"/>
              </a:spcBef>
              <a:defRPr spc="-33" sz="3300">
                <a:solidFill>
                  <a:srgbClr val="F0EBE0"/>
                </a:solidFill>
              </a:defRPr>
            </a:lvl1pPr>
            <a:lvl2pPr defTabSz="461518">
              <a:spcBef>
                <a:spcPts val="1500"/>
              </a:spcBef>
              <a:defRPr spc="-33" sz="3300">
                <a:solidFill>
                  <a:srgbClr val="F0EBE0"/>
                </a:solidFill>
              </a:defRPr>
            </a:lvl2pPr>
            <a:lvl3pPr defTabSz="461518">
              <a:spcBef>
                <a:spcPts val="1500"/>
              </a:spcBef>
              <a:defRPr spc="-33" sz="3300">
                <a:solidFill>
                  <a:srgbClr val="F0EBE0"/>
                </a:solidFill>
              </a:defRPr>
            </a:lvl3pPr>
            <a:lvl4pPr defTabSz="461518">
              <a:spcBef>
                <a:spcPts val="1500"/>
              </a:spcBef>
              <a:defRPr spc="-33" sz="3300">
                <a:solidFill>
                  <a:srgbClr val="F0EBE0"/>
                </a:solidFill>
              </a:defRPr>
            </a:lvl4pPr>
            <a:lvl5pPr defTabSz="461518">
              <a:spcBef>
                <a:spcPts val="1500"/>
              </a:spcBef>
              <a:defRPr spc="-33" sz="3300">
                <a:solidFill>
                  <a:srgbClr val="F0EBE0"/>
                </a:solidFill>
              </a:defRPr>
            </a:lvl5pPr>
          </a:lstStyle>
          <a:p>
            <a:pPr/>
            <a:r>
              <a:t>Информация о факте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Линия"/>
          <p:cNvSpPr/>
          <p:nvPr/>
        </p:nvSpPr>
        <p:spPr>
          <a:xfrm>
            <a:off x="3695699" y="11353800"/>
            <a:ext cx="16992603" cy="0"/>
          </a:xfrm>
          <a:prstGeom prst="line">
            <a:avLst/>
          </a:prstGeom>
          <a:ln w="3175">
            <a:solidFill>
              <a:srgbClr val="EFEBD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6" name="Линия"/>
          <p:cNvSpPr/>
          <p:nvPr/>
        </p:nvSpPr>
        <p:spPr>
          <a:xfrm>
            <a:off x="3695699" y="2381249"/>
            <a:ext cx="16992603" cy="2"/>
          </a:xfrm>
          <a:prstGeom prst="line">
            <a:avLst/>
          </a:prstGeom>
          <a:ln w="25400">
            <a:solidFill>
              <a:srgbClr val="EFEBD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7" name="Уровень текста 1…"/>
          <p:cNvSpPr txBox="1"/>
          <p:nvPr>
            <p:ph type="body" sz="half" idx="21" hasCustomPrompt="1"/>
          </p:nvPr>
        </p:nvSpPr>
        <p:spPr>
          <a:xfrm>
            <a:off x="4343399" y="2538466"/>
            <a:ext cx="15697202" cy="5595885"/>
          </a:xfrm>
          <a:prstGeom prst="rect">
            <a:avLst/>
          </a:prstGeom>
        </p:spPr>
        <p:txBody>
          <a:bodyPr anchor="b"/>
          <a:lstStyle/>
          <a:p>
            <a:pPr lvl="4" indent="1097280" defTabSz="233679">
              <a:lnSpc>
                <a:spcPct val="70000"/>
              </a:lnSpc>
              <a:defRPr b="1" spc="-120" sz="1192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pPr>
            <a:r>
              <a:t>100 %
</a:t>
            </a:r>
          </a:p>
        </p:txBody>
      </p:sp>
      <p:sp>
        <p:nvSpPr>
          <p:cNvPr id="1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Вечерний вид из гавани на Королевский датский театр — современное здание на набережной в Копенгагене"/>
          <p:cNvSpPr/>
          <p:nvPr>
            <p:ph type="pic" idx="21"/>
          </p:nvPr>
        </p:nvSpPr>
        <p:spPr>
          <a:xfrm>
            <a:off x="3028949" y="-2305051"/>
            <a:ext cx="18316579" cy="183165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Уровень текста 1…"/>
          <p:cNvSpPr txBox="1"/>
          <p:nvPr>
            <p:ph type="body" sz="quarter" idx="1" hasCustomPrompt="1"/>
          </p:nvPr>
        </p:nvSpPr>
        <p:spPr>
          <a:xfrm>
            <a:off x="4105273" y="3304413"/>
            <a:ext cx="8081691" cy="1452313"/>
          </a:xfrm>
          <a:prstGeom prst="rect">
            <a:avLst/>
          </a:prstGeom>
        </p:spPr>
        <p:txBody>
          <a:bodyPr/>
          <a:lstStyle>
            <a:lvl1pPr>
              <a:defRPr spc="-56" sz="56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6" sz="56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6" sz="56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6" sz="56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6" sz="56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Линия"/>
          <p:cNvSpPr/>
          <p:nvPr/>
        </p:nvSpPr>
        <p:spPr>
          <a:xfrm>
            <a:off x="3695699" y="2381249"/>
            <a:ext cx="16992603" cy="2"/>
          </a:xfrm>
          <a:prstGeom prst="line">
            <a:avLst/>
          </a:prstGeom>
          <a:ln w="25400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Линия"/>
          <p:cNvSpPr/>
          <p:nvPr/>
        </p:nvSpPr>
        <p:spPr>
          <a:xfrm>
            <a:off x="3695699" y="11353800"/>
            <a:ext cx="16992603" cy="0"/>
          </a:xfrm>
          <a:prstGeom prst="line">
            <a:avLst/>
          </a:prstGeom>
          <a:ln w="3175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9" name="Авторство"/>
          <p:cNvSpPr txBox="1"/>
          <p:nvPr>
            <p:ph type="body" sz="quarter" idx="22" hasCustomPrompt="1"/>
          </p:nvPr>
        </p:nvSpPr>
        <p:spPr>
          <a:xfrm>
            <a:off x="4105273" y="4753090"/>
            <a:ext cx="8081690" cy="407291"/>
          </a:xfrm>
          <a:prstGeom prst="rect">
            <a:avLst/>
          </a:prstGeom>
        </p:spPr>
        <p:txBody>
          <a:bodyPr anchor="ctr"/>
          <a:lstStyle>
            <a:lvl1pPr defTabSz="914400">
              <a:lnSpc>
                <a:spcPct val="100000"/>
              </a:lnSpc>
              <a:tabLst>
                <a:tab pos="342900" algn="l"/>
                <a:tab pos="698500" algn="l"/>
                <a:tab pos="1054100" algn="l"/>
                <a:tab pos="1397000" algn="l"/>
                <a:tab pos="1752600" algn="l"/>
                <a:tab pos="2108200" algn="l"/>
                <a:tab pos="2463800" algn="l"/>
                <a:tab pos="2806700" algn="l"/>
                <a:tab pos="3162300" algn="l"/>
                <a:tab pos="3517900" algn="l"/>
                <a:tab pos="3860800" algn="l"/>
                <a:tab pos="4216400" algn="l"/>
              </a:tabLst>
              <a:defRPr spc="0" sz="21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Вечерний вид из гавани на Королевский датский театр — современное здание на набережной в Копенгагене"/>
          <p:cNvSpPr/>
          <p:nvPr>
            <p:ph type="pic" sz="quarter" idx="21"/>
          </p:nvPr>
        </p:nvSpPr>
        <p:spPr>
          <a:xfrm>
            <a:off x="14093431" y="5928147"/>
            <a:ext cx="5908098" cy="59080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Подсвеченное здание «Чёрный алмаз» — современное крыло Королевской датской библиотеки на набережной в Копенгагене"/>
          <p:cNvSpPr/>
          <p:nvPr>
            <p:ph type="pic" sz="quarter" idx="22"/>
          </p:nvPr>
        </p:nvSpPr>
        <p:spPr>
          <a:xfrm>
            <a:off x="14073162" y="2847974"/>
            <a:ext cx="5957890" cy="39719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9" name="Подвесной мост над водой на закате"/>
          <p:cNvSpPr/>
          <p:nvPr>
            <p:ph type="pic" sz="half" idx="23"/>
          </p:nvPr>
        </p:nvSpPr>
        <p:spPr>
          <a:xfrm>
            <a:off x="4381498" y="2724149"/>
            <a:ext cx="9639302" cy="82622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Аэрофотоснимок Круглого моста — современного пешеходного моста в Копенгагене, состоящего из пяти круглых платформ"/>
          <p:cNvSpPr/>
          <p:nvPr>
            <p:ph type="pic" idx="21"/>
          </p:nvPr>
        </p:nvSpPr>
        <p:spPr>
          <a:xfrm>
            <a:off x="4343398" y="647698"/>
            <a:ext cx="15982953" cy="11991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перный театр Копенгагена с ночной подсветкой, вид с другого берега канала"/>
          <p:cNvSpPr/>
          <p:nvPr>
            <p:ph type="pic" idx="21"/>
          </p:nvPr>
        </p:nvSpPr>
        <p:spPr>
          <a:xfrm>
            <a:off x="3047999" y="-180977"/>
            <a:ext cx="18288002" cy="1219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4343398" y="9753600"/>
            <a:ext cx="15697203" cy="1519239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Заголовок презентации"/>
          <p:cNvSpPr txBox="1"/>
          <p:nvPr>
            <p:ph type="title" hasCustomPrompt="1"/>
          </p:nvPr>
        </p:nvSpPr>
        <p:spPr>
          <a:xfrm>
            <a:off x="4343398" y="7577435"/>
            <a:ext cx="15697203" cy="20999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6" name="Автор и дата"/>
          <p:cNvSpPr txBox="1"/>
          <p:nvPr>
            <p:ph type="body" sz="quarter" idx="22" hasCustomPrompt="1"/>
          </p:nvPr>
        </p:nvSpPr>
        <p:spPr>
          <a:xfrm>
            <a:off x="4343399" y="2466974"/>
            <a:ext cx="15697202" cy="360047"/>
          </a:xfrm>
          <a:prstGeom prst="rect">
            <a:avLst/>
          </a:prstGeom>
        </p:spPr>
        <p:txBody>
          <a:bodyPr anchor="ctr"/>
          <a:lstStyle>
            <a:lvl1pPr defTabSz="576072">
              <a:lnSpc>
                <a:spcPct val="100000"/>
              </a:lnSpc>
              <a:defRPr b="1" cap="all" spc="0" sz="1500">
                <a:solidFill>
                  <a:srgbClr val="F0EBE0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7" name="Линия"/>
          <p:cNvSpPr/>
          <p:nvPr/>
        </p:nvSpPr>
        <p:spPr>
          <a:xfrm>
            <a:off x="3695699" y="11353800"/>
            <a:ext cx="16992603" cy="0"/>
          </a:xfrm>
          <a:prstGeom prst="line">
            <a:avLst/>
          </a:prstGeom>
          <a:ln w="3175">
            <a:solidFill>
              <a:srgbClr val="FFFFFF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Линия"/>
          <p:cNvSpPr/>
          <p:nvPr/>
        </p:nvSpPr>
        <p:spPr>
          <a:xfrm>
            <a:off x="3695699" y="2381249"/>
            <a:ext cx="16992603" cy="2"/>
          </a:xfrm>
          <a:prstGeom prst="line">
            <a:avLst/>
          </a:prstGeom>
          <a:ln w="254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двесной мост над водой на закате"/>
          <p:cNvSpPr/>
          <p:nvPr>
            <p:ph type="pic" sz="half" idx="21"/>
          </p:nvPr>
        </p:nvSpPr>
        <p:spPr>
          <a:xfrm>
            <a:off x="533398" y="1714499"/>
            <a:ext cx="12001504" cy="10287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Заголовок слайда"/>
          <p:cNvSpPr txBox="1"/>
          <p:nvPr>
            <p:ph type="title" hasCustomPrompt="1"/>
          </p:nvPr>
        </p:nvSpPr>
        <p:spPr>
          <a:xfrm>
            <a:off x="13296900" y="5010150"/>
            <a:ext cx="6953250" cy="1905000"/>
          </a:xfrm>
          <a:prstGeom prst="rect">
            <a:avLst/>
          </a:prstGeom>
        </p:spPr>
        <p:txBody>
          <a:bodyPr anchor="t"/>
          <a:lstStyle>
            <a:lvl1pPr algn="l">
              <a:defRPr spc="-78" sz="78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38" name="Уровень текста 1…"/>
          <p:cNvSpPr txBox="1"/>
          <p:nvPr>
            <p:ph type="body" sz="quarter" idx="1" hasCustomPrompt="1"/>
          </p:nvPr>
        </p:nvSpPr>
        <p:spPr>
          <a:xfrm>
            <a:off x="13296900" y="6972300"/>
            <a:ext cx="6953250" cy="1734479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Автор и дата"/>
          <p:cNvSpPr txBox="1"/>
          <p:nvPr>
            <p:ph type="body" sz="quarter" idx="22" hasCustomPrompt="1"/>
          </p:nvPr>
        </p:nvSpPr>
        <p:spPr>
          <a:xfrm>
            <a:off x="13296900" y="4524374"/>
            <a:ext cx="6953250" cy="361953"/>
          </a:xfrm>
          <a:prstGeom prst="rect">
            <a:avLst/>
          </a:prstGeom>
        </p:spPr>
        <p:txBody>
          <a:bodyPr anchor="ctr"/>
          <a:lstStyle>
            <a:lvl1pPr algn="l"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40" name="Линия"/>
          <p:cNvSpPr/>
          <p:nvPr/>
        </p:nvSpPr>
        <p:spPr>
          <a:xfrm>
            <a:off x="13296900" y="4505325"/>
            <a:ext cx="6962776" cy="0"/>
          </a:xfrm>
          <a:prstGeom prst="line">
            <a:avLst/>
          </a:prstGeom>
          <a:ln w="25400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" name="Линия"/>
          <p:cNvSpPr/>
          <p:nvPr/>
        </p:nvSpPr>
        <p:spPr>
          <a:xfrm>
            <a:off x="13296900" y="8858250"/>
            <a:ext cx="6962776" cy="0"/>
          </a:xfrm>
          <a:prstGeom prst="line">
            <a:avLst/>
          </a:prstGeom>
          <a:ln w="3175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Линия"/>
          <p:cNvSpPr/>
          <p:nvPr/>
        </p:nvSpPr>
        <p:spPr>
          <a:xfrm>
            <a:off x="3695699" y="2381249"/>
            <a:ext cx="16992603" cy="2"/>
          </a:xfrm>
          <a:prstGeom prst="line">
            <a:avLst/>
          </a:prstGeom>
          <a:ln w="25400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Линия"/>
          <p:cNvSpPr/>
          <p:nvPr/>
        </p:nvSpPr>
        <p:spPr>
          <a:xfrm>
            <a:off x="3695699" y="11353800"/>
            <a:ext cx="16992603" cy="0"/>
          </a:xfrm>
          <a:prstGeom prst="line">
            <a:avLst/>
          </a:prstGeom>
          <a:ln w="3175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Уровень текста 1…"/>
          <p:cNvSpPr txBox="1"/>
          <p:nvPr>
            <p:ph type="body" sz="half" idx="1" hasCustomPrompt="1"/>
          </p:nvPr>
        </p:nvSpPr>
        <p:spPr>
          <a:xfrm>
            <a:off x="4343398" y="5438775"/>
            <a:ext cx="15697203" cy="4624388"/>
          </a:xfrm>
          <a:prstGeom prst="rect">
            <a:avLst/>
          </a:prstGeom>
        </p:spPr>
        <p:txBody>
          <a:bodyPr numCol="2" spcCol="784859"/>
          <a:lstStyle>
            <a:lvl1pPr marL="279768" indent="-279768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11577" indent="-428977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94177" indent="-428977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876776" indent="-428977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359376" indent="-428976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Уровень текста 1…"/>
          <p:cNvSpPr txBox="1"/>
          <p:nvPr>
            <p:ph type="body" sz="quarter" idx="1" hasCustomPrompt="1"/>
          </p:nvPr>
        </p:nvSpPr>
        <p:spPr>
          <a:xfrm>
            <a:off x="13296900" y="7441406"/>
            <a:ext cx="6953250" cy="3426621"/>
          </a:xfrm>
          <a:prstGeom prst="rect">
            <a:avLst/>
          </a:prstGeom>
        </p:spPr>
        <p:txBody>
          <a:bodyPr/>
          <a:lstStyle>
            <a:lvl1pPr marL="279768" indent="-279768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11577" indent="-428977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94177" indent="-428977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876776" indent="-428977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359376" indent="-428976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Подвесной мост над водой на закате"/>
          <p:cNvSpPr/>
          <p:nvPr>
            <p:ph type="pic" sz="half" idx="21"/>
          </p:nvPr>
        </p:nvSpPr>
        <p:spPr>
          <a:xfrm>
            <a:off x="533398" y="1714499"/>
            <a:ext cx="12001504" cy="10287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Заголовок слайда"/>
          <p:cNvSpPr txBox="1"/>
          <p:nvPr>
            <p:ph type="title" hasCustomPrompt="1"/>
          </p:nvPr>
        </p:nvSpPr>
        <p:spPr>
          <a:xfrm>
            <a:off x="13296900" y="5010150"/>
            <a:ext cx="6953250" cy="1905000"/>
          </a:xfrm>
          <a:prstGeom prst="rect">
            <a:avLst/>
          </a:prstGeom>
        </p:spPr>
        <p:txBody>
          <a:bodyPr anchor="t"/>
          <a:lstStyle>
            <a:lvl1pPr algn="l">
              <a:defRPr spc="-78" sz="7800"/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62" name="Автор и дата"/>
          <p:cNvSpPr txBox="1"/>
          <p:nvPr>
            <p:ph type="body" sz="quarter" idx="22" hasCustomPrompt="1"/>
          </p:nvPr>
        </p:nvSpPr>
        <p:spPr>
          <a:xfrm>
            <a:off x="13296900" y="4519957"/>
            <a:ext cx="6953250" cy="361952"/>
          </a:xfrm>
          <a:prstGeom prst="rect">
            <a:avLst/>
          </a:prstGeom>
        </p:spPr>
        <p:txBody>
          <a:bodyPr anchor="ctr"/>
          <a:lstStyle>
            <a:lvl1pPr algn="l"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63" name="Линия"/>
          <p:cNvSpPr/>
          <p:nvPr/>
        </p:nvSpPr>
        <p:spPr>
          <a:xfrm>
            <a:off x="13296900" y="4505325"/>
            <a:ext cx="6962776" cy="0"/>
          </a:xfrm>
          <a:prstGeom prst="line">
            <a:avLst/>
          </a:prstGeom>
          <a:ln w="25400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4" name="Линия"/>
          <p:cNvSpPr/>
          <p:nvPr/>
        </p:nvSpPr>
        <p:spPr>
          <a:xfrm>
            <a:off x="13296900" y="6972300"/>
            <a:ext cx="6962776" cy="0"/>
          </a:xfrm>
          <a:prstGeom prst="line">
            <a:avLst/>
          </a:prstGeom>
          <a:ln w="3175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Заголовок раздела"/>
          <p:cNvSpPr txBox="1"/>
          <p:nvPr>
            <p:ph type="title" hasCustomPrompt="1"/>
          </p:nvPr>
        </p:nvSpPr>
        <p:spPr>
          <a:xfrm>
            <a:off x="4343398" y="5772148"/>
            <a:ext cx="15697203" cy="1905002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3" name="Линия"/>
          <p:cNvSpPr/>
          <p:nvPr/>
        </p:nvSpPr>
        <p:spPr>
          <a:xfrm>
            <a:off x="3695699" y="11353800"/>
            <a:ext cx="16992603" cy="0"/>
          </a:xfrm>
          <a:prstGeom prst="line">
            <a:avLst/>
          </a:prstGeom>
          <a:ln w="3175">
            <a:solidFill>
              <a:srgbClr val="EFEBD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4" name="Линия"/>
          <p:cNvSpPr/>
          <p:nvPr/>
        </p:nvSpPr>
        <p:spPr>
          <a:xfrm>
            <a:off x="3695699" y="2381249"/>
            <a:ext cx="16992603" cy="2"/>
          </a:xfrm>
          <a:prstGeom prst="line">
            <a:avLst/>
          </a:prstGeom>
          <a:ln w="25400">
            <a:solidFill>
              <a:srgbClr val="EFEBD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Линия"/>
          <p:cNvSpPr/>
          <p:nvPr/>
        </p:nvSpPr>
        <p:spPr>
          <a:xfrm>
            <a:off x="3695699" y="2381249"/>
            <a:ext cx="16992603" cy="2"/>
          </a:xfrm>
          <a:prstGeom prst="line">
            <a:avLst/>
          </a:prstGeom>
          <a:ln w="25400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3" name="Линия"/>
          <p:cNvSpPr/>
          <p:nvPr/>
        </p:nvSpPr>
        <p:spPr>
          <a:xfrm>
            <a:off x="3695699" y="11353800"/>
            <a:ext cx="16992603" cy="0"/>
          </a:xfrm>
          <a:prstGeom prst="line">
            <a:avLst/>
          </a:prstGeom>
          <a:ln w="3175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4" name="Заголовок слайда"/>
          <p:cNvSpPr txBox="1"/>
          <p:nvPr>
            <p:ph type="title" hasCustomPrompt="1"/>
          </p:nvPr>
        </p:nvSpPr>
        <p:spPr>
          <a:xfrm>
            <a:off x="4343398" y="3019424"/>
            <a:ext cx="15697203" cy="2422180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слайда</a:t>
            </a:r>
          </a:p>
        </p:txBody>
      </p:sp>
      <p:sp>
        <p:nvSpPr>
          <p:cNvPr id="85" name="Уровень текста 1…"/>
          <p:cNvSpPr txBox="1"/>
          <p:nvPr>
            <p:ph type="body" sz="quarter" idx="1" hasCustomPrompt="1"/>
          </p:nvPr>
        </p:nvSpPr>
        <p:spPr>
          <a:xfrm>
            <a:off x="4343398" y="2466974"/>
            <a:ext cx="15697203" cy="361952"/>
          </a:xfrm>
          <a:prstGeom prst="rect">
            <a:avLst/>
          </a:prstGeom>
        </p:spPr>
        <p:txBody>
          <a:bodyPr anchor="ctr"/>
          <a:lstStyle>
            <a:lvl1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1pPr>
            <a:lvl2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2pPr>
            <a:lvl3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3pPr>
            <a:lvl4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4pPr>
            <a:lvl5pPr defTabSz="610362">
              <a:lnSpc>
                <a:spcPct val="100000"/>
              </a:lnSpc>
              <a:defRPr b="1" cap="all" spc="0" sz="1600">
                <a:solidFill>
                  <a:srgbClr val="227AAF"/>
                </a:solidFill>
              </a:defRPr>
            </a:lvl5pPr>
          </a:lstStyle>
          <a:p>
            <a:pPr/>
            <a:r>
              <a:t>Автор и дата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Линия"/>
          <p:cNvSpPr/>
          <p:nvPr/>
        </p:nvSpPr>
        <p:spPr>
          <a:xfrm>
            <a:off x="3695699" y="2381249"/>
            <a:ext cx="16992603" cy="2"/>
          </a:xfrm>
          <a:prstGeom prst="line">
            <a:avLst/>
          </a:prstGeom>
          <a:ln w="25400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4" name="Линия"/>
          <p:cNvSpPr/>
          <p:nvPr/>
        </p:nvSpPr>
        <p:spPr>
          <a:xfrm>
            <a:off x="3695699" y="11353800"/>
            <a:ext cx="16992603" cy="0"/>
          </a:xfrm>
          <a:prstGeom prst="line">
            <a:avLst/>
          </a:prstGeom>
          <a:ln w="3175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" name="Заголовок повестки дня"/>
          <p:cNvSpPr txBox="1"/>
          <p:nvPr>
            <p:ph type="title" hasCustomPrompt="1"/>
          </p:nvPr>
        </p:nvSpPr>
        <p:spPr>
          <a:xfrm>
            <a:off x="4343398" y="3019424"/>
            <a:ext cx="15697203" cy="2475087"/>
          </a:xfrm>
          <a:prstGeom prst="rect">
            <a:avLst/>
          </a:prstGeom>
        </p:spPr>
        <p:txBody>
          <a:bodyPr anchor="t"/>
          <a:lstStyle/>
          <a:p>
            <a:pPr/>
            <a:r>
              <a:t>Заголовок повестки дня</a:t>
            </a:r>
          </a:p>
        </p:txBody>
      </p:sp>
      <p:sp>
        <p:nvSpPr>
          <p:cNvPr id="96" name="Уровень текста 1…"/>
          <p:cNvSpPr txBox="1"/>
          <p:nvPr>
            <p:ph type="body" sz="half" idx="1" hasCustomPrompt="1"/>
          </p:nvPr>
        </p:nvSpPr>
        <p:spPr>
          <a:xfrm>
            <a:off x="4343398" y="5496943"/>
            <a:ext cx="15697203" cy="4629152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Линия"/>
          <p:cNvSpPr/>
          <p:nvPr/>
        </p:nvSpPr>
        <p:spPr>
          <a:xfrm>
            <a:off x="3695699" y="2381249"/>
            <a:ext cx="16992603" cy="2"/>
          </a:xfrm>
          <a:prstGeom prst="line">
            <a:avLst/>
          </a:prstGeom>
          <a:ln w="25400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5" name="Линия"/>
          <p:cNvSpPr/>
          <p:nvPr/>
        </p:nvSpPr>
        <p:spPr>
          <a:xfrm>
            <a:off x="3695699" y="11353800"/>
            <a:ext cx="16992603" cy="0"/>
          </a:xfrm>
          <a:prstGeom prst="line">
            <a:avLst/>
          </a:prstGeom>
          <a:ln w="3175">
            <a:solidFill>
              <a:srgbClr val="227AA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Уровень текста 1…"/>
          <p:cNvSpPr txBox="1"/>
          <p:nvPr>
            <p:ph type="body" sz="quarter" idx="1" hasCustomPrompt="1"/>
          </p:nvPr>
        </p:nvSpPr>
        <p:spPr>
          <a:xfrm>
            <a:off x="4343398" y="5675914"/>
            <a:ext cx="15697203" cy="235267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4" sz="84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4" sz="84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4" sz="84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4" sz="84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4" sz="84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28645" y="11445875"/>
            <a:ext cx="330709" cy="3556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b">
            <a:spAutoFit/>
          </a:bodyPr>
          <a:lstStyle>
            <a:lvl1pPr defTabSz="821530">
              <a:spcBef>
                <a:spcPts val="0"/>
              </a:spcBef>
              <a:defRPr sz="1600">
                <a:solidFill>
                  <a:srgbClr val="227AA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4A4A4A"/>
          </a:solidFill>
          <a:uFillTx/>
          <a:latin typeface="Publico Headline Black"/>
          <a:ea typeface="Publico Headline Black"/>
          <a:cs typeface="Publico Headline Black"/>
          <a:sym typeface="Publico Headline Black"/>
        </a:defRPr>
      </a:lvl1pPr>
      <a:lvl2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4A4A4A"/>
          </a:solidFill>
          <a:uFillTx/>
          <a:latin typeface="Publico Headline Black"/>
          <a:ea typeface="Publico Headline Black"/>
          <a:cs typeface="Publico Headline Black"/>
          <a:sym typeface="Publico Headline Black"/>
        </a:defRPr>
      </a:lvl2pPr>
      <a:lvl3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4A4A4A"/>
          </a:solidFill>
          <a:uFillTx/>
          <a:latin typeface="Publico Headline Black"/>
          <a:ea typeface="Publico Headline Black"/>
          <a:cs typeface="Publico Headline Black"/>
          <a:sym typeface="Publico Headline Black"/>
        </a:defRPr>
      </a:lvl3pPr>
      <a:lvl4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4A4A4A"/>
          </a:solidFill>
          <a:uFillTx/>
          <a:latin typeface="Publico Headline Black"/>
          <a:ea typeface="Publico Headline Black"/>
          <a:cs typeface="Publico Headline Black"/>
          <a:sym typeface="Publico Headline Black"/>
        </a:defRPr>
      </a:lvl4pPr>
      <a:lvl5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4A4A4A"/>
          </a:solidFill>
          <a:uFillTx/>
          <a:latin typeface="Publico Headline Black"/>
          <a:ea typeface="Publico Headline Black"/>
          <a:cs typeface="Publico Headline Black"/>
          <a:sym typeface="Publico Headline Black"/>
        </a:defRPr>
      </a:lvl5pPr>
      <a:lvl6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4A4A4A"/>
          </a:solidFill>
          <a:uFillTx/>
          <a:latin typeface="Publico Headline Black"/>
          <a:ea typeface="Publico Headline Black"/>
          <a:cs typeface="Publico Headline Black"/>
          <a:sym typeface="Publico Headline Black"/>
        </a:defRPr>
      </a:lvl6pPr>
      <a:lvl7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4A4A4A"/>
          </a:solidFill>
          <a:uFillTx/>
          <a:latin typeface="Publico Headline Black"/>
          <a:ea typeface="Publico Headline Black"/>
          <a:cs typeface="Publico Headline Black"/>
          <a:sym typeface="Publico Headline Black"/>
        </a:defRPr>
      </a:lvl7pPr>
      <a:lvl8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4A4A4A"/>
          </a:solidFill>
          <a:uFillTx/>
          <a:latin typeface="Publico Headline Black"/>
          <a:ea typeface="Publico Headline Black"/>
          <a:cs typeface="Publico Headline Black"/>
          <a:sym typeface="Publico Headline Black"/>
        </a:defRPr>
      </a:lvl8pPr>
      <a:lvl9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4A4A4A"/>
          </a:solidFill>
          <a:uFillTx/>
          <a:latin typeface="Publico Headline Black"/>
          <a:ea typeface="Publico Headline Black"/>
          <a:cs typeface="Publico Headline Black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2" strike="noStrike" sz="42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2" strike="noStrike" sz="42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2" strike="noStrike" sz="42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2" strike="noStrike" sz="42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2" strike="noStrike" sz="42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2" strike="noStrike" sz="42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2" strike="noStrike" sz="42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2" strike="noStrike" sz="42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2" strike="noStrike" sz="42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hyperlink" Target="https://citaty.info/topic/stress" TargetMode="External"/><Relationship Id="rId4" Type="http://schemas.openxmlformats.org/officeDocument/2006/relationships/hyperlink" Target="https://citaty.info/topic/zhizn" TargetMode="External"/><Relationship Id="rId5" Type="http://schemas.openxmlformats.org/officeDocument/2006/relationships/hyperlink" Target="https://citaty.info/topic/smert" TargetMode="External"/><Relationship Id="rId6" Type="http://schemas.openxmlformats.org/officeDocument/2006/relationships/hyperlink" Target="https://citaty.info/topic/den" TargetMode="External"/><Relationship Id="rId7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Анисимов Константин"/>
          <p:cNvSpPr txBox="1"/>
          <p:nvPr/>
        </p:nvSpPr>
        <p:spPr>
          <a:xfrm>
            <a:off x="934776" y="12195626"/>
            <a:ext cx="40591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Анисимов Константин</a:t>
            </a:r>
          </a:p>
        </p:txBody>
      </p:sp>
      <p:sp>
        <p:nvSpPr>
          <p:cNvPr id="166" name="QA Enginers"/>
          <p:cNvSpPr txBox="1"/>
          <p:nvPr/>
        </p:nvSpPr>
        <p:spPr>
          <a:xfrm>
            <a:off x="19788674" y="12195626"/>
            <a:ext cx="228139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QA Engineer</a:t>
            </a:r>
          </a:p>
        </p:txBody>
      </p:sp>
      <p:pic>
        <p:nvPicPr>
          <p:cNvPr id="167" name="Snip-screenshot.png" descr="Snip-screensh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4607" y="-280066"/>
            <a:ext cx="20782093" cy="13833083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Повышаем КПД без третьего глаза"/>
          <p:cNvSpPr txBox="1"/>
          <p:nvPr>
            <p:ph type="title" idx="4294967295"/>
          </p:nvPr>
        </p:nvSpPr>
        <p:spPr>
          <a:xfrm>
            <a:off x="5467602" y="6280103"/>
            <a:ext cx="14732766" cy="1905002"/>
          </a:xfrm>
          <a:prstGeom prst="rect">
            <a:avLst/>
          </a:prstGeom>
        </p:spPr>
        <p:txBody>
          <a:bodyPr anchor="t"/>
          <a:lstStyle>
            <a:lvl1pPr algn="l" defTabSz="502412">
              <a:defRPr spc="-100" sz="6700">
                <a:solidFill>
                  <a:srgbClr val="FFFFFF"/>
                </a:solidFill>
              </a:defRPr>
            </a:lvl1pPr>
          </a:lstStyle>
          <a:p>
            <a:pPr/>
            <a:r>
              <a:t>Повышаем КПД без третьего глаза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Муда - это потери"/>
          <p:cNvSpPr txBox="1"/>
          <p:nvPr>
            <p:ph type="title" idx="4294967295"/>
          </p:nvPr>
        </p:nvSpPr>
        <p:spPr>
          <a:xfrm>
            <a:off x="14982736" y="2099447"/>
            <a:ext cx="14732765" cy="1905002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Муда - это потери</a:t>
            </a:r>
          </a:p>
        </p:txBody>
      </p:sp>
      <p:sp>
        <p:nvSpPr>
          <p:cNvPr id="221" name="«Самая большая Муда это не использованный человеческий потенциал..». Масааки Имаи"/>
          <p:cNvSpPr txBox="1"/>
          <p:nvPr/>
        </p:nvSpPr>
        <p:spPr>
          <a:xfrm>
            <a:off x="7737651" y="12675748"/>
            <a:ext cx="16222168" cy="60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«Самая большая Муда это не использованный человеческий потенциал..». Масааки Имаи</a:t>
            </a:r>
          </a:p>
        </p:txBody>
      </p:sp>
      <p:pic>
        <p:nvPicPr>
          <p:cNvPr id="222" name="2ae5543d6a63a07d90a13109dae1b83d.png" descr="2ae5543d6a63a07d90a13109dae1b83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3523" y="1819368"/>
            <a:ext cx="9742668" cy="1007726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Неиспользованный человеческий потенциал…"/>
          <p:cNvSpPr txBox="1"/>
          <p:nvPr>
            <p:ph type="body" sz="quarter" idx="4294967295"/>
          </p:nvPr>
        </p:nvSpPr>
        <p:spPr>
          <a:xfrm>
            <a:off x="14151193" y="5008483"/>
            <a:ext cx="9266037" cy="5714423"/>
          </a:xfrm>
          <a:prstGeom prst="rect">
            <a:avLst/>
          </a:prstGeom>
        </p:spPr>
        <p:txBody>
          <a:bodyPr/>
          <a:lstStyle/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Неиспользованный человеческий потенциал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Неграмотно выстроена система мотивации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Обучение бесполезным вещам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Коммуникации для галочки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Гэмба - это место принятия решений"/>
          <p:cNvSpPr txBox="1"/>
          <p:nvPr>
            <p:ph type="title" idx="4294967295"/>
          </p:nvPr>
        </p:nvSpPr>
        <p:spPr>
          <a:xfrm>
            <a:off x="13744622" y="1961877"/>
            <a:ext cx="11337088" cy="4585253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Гэмба - это место принятия решений</a:t>
            </a:r>
          </a:p>
        </p:txBody>
      </p:sp>
      <p:sp>
        <p:nvSpPr>
          <p:cNvPr id="227" name="Принимать решение на месте…"/>
          <p:cNvSpPr txBox="1"/>
          <p:nvPr>
            <p:ph type="body" sz="quarter" idx="4294967295"/>
          </p:nvPr>
        </p:nvSpPr>
        <p:spPr>
          <a:xfrm>
            <a:off x="14151193" y="5008483"/>
            <a:ext cx="9266037" cy="5714423"/>
          </a:xfrm>
          <a:prstGeom prst="rect">
            <a:avLst/>
          </a:prstGeom>
        </p:spPr>
        <p:txBody>
          <a:bodyPr/>
          <a:lstStyle/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Принимать решение на месте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Искать корень проблемы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Советоваться с сотрудниками</a:t>
            </a:r>
          </a:p>
        </p:txBody>
      </p:sp>
      <p:sp>
        <p:nvSpPr>
          <p:cNvPr id="228" name="«Уважение создается искренностью отношений, а подкрепляется системой предложений.»Масааки Имаи"/>
          <p:cNvSpPr txBox="1"/>
          <p:nvPr/>
        </p:nvSpPr>
        <p:spPr>
          <a:xfrm>
            <a:off x="4681151" y="12540325"/>
            <a:ext cx="19312027" cy="60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«Уважение создается искренностью отношений, а подкрепляется системой предложений.»Масааки Имаи</a:t>
            </a:r>
          </a:p>
        </p:txBody>
      </p:sp>
      <p:pic>
        <p:nvPicPr>
          <p:cNvPr id="229" name="aisberg456-e1596106006723.jpeg.jpeg" descr="aisberg456-e1596106006723.jpe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508" y="2741252"/>
            <a:ext cx="12350244" cy="8233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Рекомендации"/>
          <p:cNvSpPr txBox="1"/>
          <p:nvPr>
            <p:ph type="title" idx="4294967295"/>
          </p:nvPr>
        </p:nvSpPr>
        <p:spPr>
          <a:xfrm>
            <a:off x="8377211" y="1946503"/>
            <a:ext cx="11337087" cy="4585253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Рекомендации</a:t>
            </a:r>
          </a:p>
        </p:txBody>
      </p:sp>
      <p:sp>
        <p:nvSpPr>
          <p:cNvPr id="233" name="Не откладывать проблемы…"/>
          <p:cNvSpPr txBox="1"/>
          <p:nvPr>
            <p:ph type="body" sz="quarter" idx="4294967295"/>
          </p:nvPr>
        </p:nvSpPr>
        <p:spPr>
          <a:xfrm>
            <a:off x="8819489" y="4261582"/>
            <a:ext cx="11111239" cy="5714424"/>
          </a:xfrm>
          <a:prstGeom prst="rect">
            <a:avLst/>
          </a:prstGeom>
        </p:spPr>
        <p:txBody>
          <a:bodyPr/>
          <a:lstStyle/>
          <a:p>
            <a:pPr marL="473157" indent="-473157" algn="l" defTabSz="14643">
              <a:lnSpc>
                <a:spcPct val="100000"/>
              </a:lnSpc>
              <a:buSzPct val="100000"/>
              <a:buChar char="•"/>
              <a:tabLst>
                <a:tab pos="406400" algn="l"/>
                <a:tab pos="812800" algn="l"/>
                <a:tab pos="1219200" algn="l"/>
                <a:tab pos="1638300" algn="l"/>
                <a:tab pos="2044700" algn="l"/>
                <a:tab pos="2451100" algn="l"/>
                <a:tab pos="2870200" algn="l"/>
                <a:tab pos="3276600" algn="l"/>
                <a:tab pos="3683000" algn="l"/>
                <a:tab pos="4089400" algn="l"/>
                <a:tab pos="4508500" algn="l"/>
                <a:tab pos="4914900" algn="l"/>
              </a:tabLst>
              <a:defRPr spc="0" sz="5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Не откладывать решение проблем</a:t>
            </a:r>
          </a:p>
          <a:p>
            <a:pPr marL="473157" indent="-473157" algn="l" defTabSz="14643">
              <a:lnSpc>
                <a:spcPct val="100000"/>
              </a:lnSpc>
              <a:buSzPct val="100000"/>
              <a:buChar char="•"/>
              <a:tabLst>
                <a:tab pos="406400" algn="l"/>
                <a:tab pos="812800" algn="l"/>
                <a:tab pos="1219200" algn="l"/>
                <a:tab pos="1638300" algn="l"/>
                <a:tab pos="2044700" algn="l"/>
                <a:tab pos="2451100" algn="l"/>
                <a:tab pos="2870200" algn="l"/>
                <a:tab pos="3276600" algn="l"/>
                <a:tab pos="3683000" algn="l"/>
                <a:tab pos="4089400" algn="l"/>
                <a:tab pos="4508500" algn="l"/>
                <a:tab pos="4914900" algn="l"/>
              </a:tabLst>
              <a:defRPr spc="0" sz="5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Искать состояние потока</a:t>
            </a:r>
          </a:p>
          <a:p>
            <a:pPr marL="473157" indent="-473157" algn="l" defTabSz="14643">
              <a:lnSpc>
                <a:spcPct val="100000"/>
              </a:lnSpc>
              <a:buSzPct val="100000"/>
              <a:buChar char="•"/>
              <a:tabLst>
                <a:tab pos="406400" algn="l"/>
                <a:tab pos="812800" algn="l"/>
                <a:tab pos="1219200" algn="l"/>
                <a:tab pos="1638300" algn="l"/>
                <a:tab pos="2044700" algn="l"/>
                <a:tab pos="2451100" algn="l"/>
                <a:tab pos="2870200" algn="l"/>
                <a:tab pos="3276600" algn="l"/>
                <a:tab pos="3683000" algn="l"/>
                <a:tab pos="4089400" algn="l"/>
                <a:tab pos="4508500" algn="l"/>
                <a:tab pos="4914900" algn="l"/>
              </a:tabLst>
              <a:defRPr spc="0" sz="5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Не загонять себя в ловушку</a:t>
            </a:r>
          </a:p>
          <a:p>
            <a:pPr marL="473157" indent="-473157" algn="l" defTabSz="14643">
              <a:lnSpc>
                <a:spcPct val="100000"/>
              </a:lnSpc>
              <a:buSzPct val="100000"/>
              <a:buChar char="•"/>
              <a:tabLst>
                <a:tab pos="406400" algn="l"/>
                <a:tab pos="812800" algn="l"/>
                <a:tab pos="1219200" algn="l"/>
                <a:tab pos="1638300" algn="l"/>
                <a:tab pos="2044700" algn="l"/>
                <a:tab pos="2451100" algn="l"/>
                <a:tab pos="2870200" algn="l"/>
                <a:tab pos="3276600" algn="l"/>
                <a:tab pos="3683000" algn="l"/>
                <a:tab pos="4089400" algn="l"/>
                <a:tab pos="4508500" algn="l"/>
                <a:tab pos="4914900" algn="l"/>
              </a:tabLst>
              <a:defRPr spc="0" sz="5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Искать человеческий подход</a:t>
            </a:r>
          </a:p>
        </p:txBody>
      </p:sp>
      <p:sp>
        <p:nvSpPr>
          <p:cNvPr id="234" name="«Умение тушить пожары» высоко ценится, и часто гораздо выше, нежели предотвращение этих «пожаров.» Масааки Имаи"/>
          <p:cNvSpPr txBox="1"/>
          <p:nvPr/>
        </p:nvSpPr>
        <p:spPr>
          <a:xfrm>
            <a:off x="1517165" y="12721605"/>
            <a:ext cx="22401480" cy="60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«Умение тушить пожары» высоко ценится, и часто гораздо выше, нежели предотвращение этих «пожаров.» Масааки Имаи</a:t>
            </a:r>
          </a:p>
        </p:txBody>
      </p:sp>
      <p:pic>
        <p:nvPicPr>
          <p:cNvPr id="235" name="vnimanie.png" descr="vniman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528" y="904313"/>
            <a:ext cx="7022699" cy="11907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Востановление"/>
          <p:cNvSpPr txBox="1"/>
          <p:nvPr>
            <p:ph type="title" idx="4294967295"/>
          </p:nvPr>
        </p:nvSpPr>
        <p:spPr>
          <a:xfrm>
            <a:off x="13895219" y="2331802"/>
            <a:ext cx="11337089" cy="4585252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Восстановление</a:t>
            </a:r>
          </a:p>
        </p:txBody>
      </p:sp>
      <p:sp>
        <p:nvSpPr>
          <p:cNvPr id="239" name="Снизить нагрузку…"/>
          <p:cNvSpPr txBox="1"/>
          <p:nvPr>
            <p:ph type="body" sz="quarter" idx="4294967295"/>
          </p:nvPr>
        </p:nvSpPr>
        <p:spPr>
          <a:xfrm>
            <a:off x="14006570" y="4549923"/>
            <a:ext cx="9266037" cy="5714424"/>
          </a:xfrm>
          <a:prstGeom prst="rect">
            <a:avLst/>
          </a:prstGeom>
        </p:spPr>
        <p:txBody>
          <a:bodyPr/>
          <a:lstStyle/>
          <a:p>
            <a:pPr marL="553939" indent="-553939" algn="l" defTabSz="17145">
              <a:lnSpc>
                <a:spcPct val="100000"/>
              </a:lnSpc>
              <a:buSzPct val="100000"/>
              <a:buChar char="•"/>
              <a:tabLst>
                <a:tab pos="469900" algn="l"/>
                <a:tab pos="952500" algn="l"/>
                <a:tab pos="1435100" algn="l"/>
                <a:tab pos="1917700" algn="l"/>
                <a:tab pos="2387600" algn="l"/>
                <a:tab pos="2870200" algn="l"/>
                <a:tab pos="3352800" algn="l"/>
                <a:tab pos="3835400" algn="l"/>
                <a:tab pos="4318000" algn="l"/>
                <a:tab pos="4787900" algn="l"/>
                <a:tab pos="5270500" algn="l"/>
                <a:tab pos="5753100" algn="l"/>
              </a:tabLst>
              <a:defRPr spc="0" sz="6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Снизить нагрузку</a:t>
            </a:r>
          </a:p>
          <a:p>
            <a:pPr marL="553939" indent="-553939" algn="l" defTabSz="17145">
              <a:lnSpc>
                <a:spcPct val="100000"/>
              </a:lnSpc>
              <a:buSzPct val="100000"/>
              <a:buChar char="•"/>
              <a:tabLst>
                <a:tab pos="469900" algn="l"/>
                <a:tab pos="952500" algn="l"/>
                <a:tab pos="1435100" algn="l"/>
                <a:tab pos="1917700" algn="l"/>
                <a:tab pos="2387600" algn="l"/>
                <a:tab pos="2870200" algn="l"/>
                <a:tab pos="3352800" algn="l"/>
                <a:tab pos="3835400" algn="l"/>
                <a:tab pos="4318000" algn="l"/>
                <a:tab pos="4787900" algn="l"/>
                <a:tab pos="5270500" algn="l"/>
                <a:tab pos="5753100" algn="l"/>
              </a:tabLst>
              <a:defRPr spc="0" sz="6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Новые непривычные активности </a:t>
            </a:r>
          </a:p>
          <a:p>
            <a:pPr marL="553939" indent="-553939" algn="l" defTabSz="17145">
              <a:lnSpc>
                <a:spcPct val="100000"/>
              </a:lnSpc>
              <a:buSzPct val="100000"/>
              <a:buChar char="•"/>
              <a:tabLst>
                <a:tab pos="469900" algn="l"/>
                <a:tab pos="952500" algn="l"/>
                <a:tab pos="1435100" algn="l"/>
                <a:tab pos="1917700" algn="l"/>
                <a:tab pos="2387600" algn="l"/>
                <a:tab pos="2870200" algn="l"/>
                <a:tab pos="3352800" algn="l"/>
                <a:tab pos="3835400" algn="l"/>
                <a:tab pos="4318000" algn="l"/>
                <a:tab pos="4787900" algn="l"/>
                <a:tab pos="5270500" algn="l"/>
                <a:tab pos="5753100" algn="l"/>
              </a:tabLst>
              <a:defRPr spc="0" sz="6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Найти цель</a:t>
            </a:r>
          </a:p>
          <a:p>
            <a:pPr marL="553939" indent="-553939" algn="l" defTabSz="17145">
              <a:lnSpc>
                <a:spcPct val="100000"/>
              </a:lnSpc>
              <a:buSzPct val="100000"/>
              <a:buChar char="•"/>
              <a:tabLst>
                <a:tab pos="469900" algn="l"/>
                <a:tab pos="952500" algn="l"/>
                <a:tab pos="1435100" algn="l"/>
                <a:tab pos="1917700" algn="l"/>
                <a:tab pos="2387600" algn="l"/>
                <a:tab pos="2870200" algn="l"/>
                <a:tab pos="3352800" algn="l"/>
                <a:tab pos="3835400" algn="l"/>
                <a:tab pos="4318000" algn="l"/>
                <a:tab pos="4787900" algn="l"/>
                <a:tab pos="5270500" algn="l"/>
                <a:tab pos="5753100" algn="l"/>
              </a:tabLst>
              <a:defRPr spc="0" sz="6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Отдых от информации</a:t>
            </a:r>
          </a:p>
        </p:txBody>
      </p:sp>
      <p:sp>
        <p:nvSpPr>
          <p:cNvPr id="240" name="«Умение тушить пожары» высоко ценится, и часто гораздо выше, нежели предотвращение этих «пожаров.» Масааки Имаи"/>
          <p:cNvSpPr txBox="1"/>
          <p:nvPr/>
        </p:nvSpPr>
        <p:spPr>
          <a:xfrm>
            <a:off x="1517165" y="12721605"/>
            <a:ext cx="22401480" cy="60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«Умение тушить пожары» высоко ценится, и часто гораздо выше, нежели предотвращение этих «пожаров.» Масааки Имаи</a:t>
            </a:r>
          </a:p>
        </p:txBody>
      </p:sp>
      <p:pic>
        <p:nvPicPr>
          <p:cNvPr id="241" name="phXYuP15973930626276_l.png" descr="phXYuP15973930626276_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2313" y="1025048"/>
            <a:ext cx="17498853" cy="11665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Unknown-3.jpeg" descr="Unknown-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3946" y="1625371"/>
            <a:ext cx="6964155" cy="10465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Unknown-1.jpeg" descr="Unknown-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8939" y="1701443"/>
            <a:ext cx="7234574" cy="10313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Unknown-2.jpeg" descr="Unknown-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892" y="1800236"/>
            <a:ext cx="6942763" cy="10115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Вопросы?"/>
          <p:cNvSpPr txBox="1"/>
          <p:nvPr>
            <p:ph type="title" idx="4294967295"/>
          </p:nvPr>
        </p:nvSpPr>
        <p:spPr>
          <a:xfrm>
            <a:off x="18742933" y="2191159"/>
            <a:ext cx="11337087" cy="4585252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Вопросы?</a:t>
            </a:r>
          </a:p>
        </p:txBody>
      </p:sp>
      <p:pic>
        <p:nvPicPr>
          <p:cNvPr id="254" name="maxresdefault.png" descr="maxresdefaul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296" y="556061"/>
            <a:ext cx="23909407" cy="13449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НЕ СКУЧАЙ…"/>
          <p:cNvSpPr txBox="1"/>
          <p:nvPr>
            <p:ph type="title" idx="4294967295"/>
          </p:nvPr>
        </p:nvSpPr>
        <p:spPr>
          <a:xfrm>
            <a:off x="17137969" y="2191159"/>
            <a:ext cx="11337088" cy="4585252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НЕ СКУЧАЙ…</a:t>
            </a:r>
          </a:p>
        </p:txBody>
      </p:sp>
      <p:pic>
        <p:nvPicPr>
          <p:cNvPr id="258" name="6cc2c9676b78a3a6690b48c41e936660.png" descr="6cc2c9676b78a3a6690b48c41e9366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3716" y="1630215"/>
            <a:ext cx="12056568" cy="12056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«Даже если вы проходите через ад, продолжайте идти». Уинстон Черчилль"/>
          <p:cNvSpPr txBox="1"/>
          <p:nvPr/>
        </p:nvSpPr>
        <p:spPr>
          <a:xfrm>
            <a:off x="10310030" y="12767463"/>
            <a:ext cx="13704520" cy="60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«Даже если вы проходите через ад, продолжайте идти». Уинстон Черчилль</a:t>
            </a:r>
          </a:p>
        </p:txBody>
      </p:sp>
      <p:pic>
        <p:nvPicPr>
          <p:cNvPr id="172" name="Копия scale_1200.tiff" descr="Копия scale_1200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330489" y="2407817"/>
            <a:ext cx="15240002" cy="1083310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Что такое третий глаз?"/>
          <p:cNvSpPr txBox="1"/>
          <p:nvPr>
            <p:ph type="title" idx="4294967295"/>
          </p:nvPr>
        </p:nvSpPr>
        <p:spPr>
          <a:xfrm>
            <a:off x="12162586" y="2191159"/>
            <a:ext cx="14732766" cy="1905002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Что такое третий глаз?</a:t>
            </a:r>
          </a:p>
        </p:txBody>
      </p:sp>
      <p:sp>
        <p:nvSpPr>
          <p:cNvPr id="174" name="Контроль файловой системой…"/>
          <p:cNvSpPr txBox="1"/>
          <p:nvPr>
            <p:ph type="body" sz="half" idx="4294967295"/>
          </p:nvPr>
        </p:nvSpPr>
        <p:spPr>
          <a:xfrm>
            <a:off x="12068326" y="4967156"/>
            <a:ext cx="11309138" cy="7107302"/>
          </a:xfrm>
          <a:prstGeom prst="rect">
            <a:avLst/>
          </a:prstGeom>
        </p:spPr>
        <p:txBody>
          <a:bodyPr/>
          <a:lstStyle/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Контроль файловой системы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Трекинг времени, проведенного за компьютером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Мониторинг времени, проведенного сотрудниками на сторонних сайтах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трекинг активности работника</a:t>
            </a:r>
          </a:p>
          <a:p>
            <a:pPr marL="262282" indent="-262282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Ранжирование «неэффективных» сотрудников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Почему вводят?"/>
          <p:cNvSpPr txBox="1"/>
          <p:nvPr>
            <p:ph type="title" idx="4294967295"/>
          </p:nvPr>
        </p:nvSpPr>
        <p:spPr>
          <a:xfrm>
            <a:off x="12162586" y="2191159"/>
            <a:ext cx="14732766" cy="1905002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Почему вводят?</a:t>
            </a:r>
          </a:p>
        </p:txBody>
      </p:sp>
      <p:sp>
        <p:nvSpPr>
          <p:cNvPr id="178" name="Стремительный рост компании…"/>
          <p:cNvSpPr txBox="1"/>
          <p:nvPr>
            <p:ph type="body" sz="half" idx="4294967295"/>
          </p:nvPr>
        </p:nvSpPr>
        <p:spPr>
          <a:xfrm>
            <a:off x="11885137" y="4860723"/>
            <a:ext cx="13855942" cy="7962087"/>
          </a:xfrm>
          <a:prstGeom prst="rect">
            <a:avLst/>
          </a:prstGeom>
        </p:spPr>
        <p:txBody>
          <a:bodyPr/>
          <a:lstStyle/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Стремительный рост компании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Большое количество сотрудников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Отсутствие доверия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Поиск простого и дешевого пути решения проблемы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Не видно подводных камней на первый взгляд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Отсутствие мотивации сотрудников</a:t>
            </a:r>
          </a:p>
        </p:txBody>
      </p:sp>
      <p:sp>
        <p:nvSpPr>
          <p:cNvPr id="179" name="«Главная цель капитала – не добыть как можно больше денег, а добиться того, чтобы деньги вели к улучшению жизни.». Генри Форд"/>
          <p:cNvSpPr txBox="1"/>
          <p:nvPr/>
        </p:nvSpPr>
        <p:spPr>
          <a:xfrm>
            <a:off x="7326410" y="12449685"/>
            <a:ext cx="16784122" cy="1086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«Главная цель капитала – не добыть как можно больше денег, а добиться того, чтобы деньги вели к улучшению жизни.». Генри Форд</a:t>
            </a:r>
          </a:p>
        </p:txBody>
      </p:sp>
      <p:pic>
        <p:nvPicPr>
          <p:cNvPr id="180" name="6a9be40da7e788b75fd30e1adb088351_i-847.png" descr="6a9be40da7e788b75fd30e1adb088351_i-8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3785" y="1670306"/>
            <a:ext cx="9946016" cy="11432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Почему не эффективно?"/>
          <p:cNvSpPr txBox="1"/>
          <p:nvPr>
            <p:ph type="title" idx="4294967295"/>
          </p:nvPr>
        </p:nvSpPr>
        <p:spPr>
          <a:xfrm>
            <a:off x="11612315" y="2237015"/>
            <a:ext cx="14732764" cy="1905001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Почему не эффективно?</a:t>
            </a:r>
          </a:p>
        </p:txBody>
      </p:sp>
      <p:sp>
        <p:nvSpPr>
          <p:cNvPr id="184" name="Разный уровень мотивации сотрудника…"/>
          <p:cNvSpPr txBox="1"/>
          <p:nvPr>
            <p:ph type="body" sz="half" idx="4294967295"/>
          </p:nvPr>
        </p:nvSpPr>
        <p:spPr>
          <a:xfrm>
            <a:off x="11587719" y="5437677"/>
            <a:ext cx="13855941" cy="5714423"/>
          </a:xfrm>
          <a:prstGeom prst="rect">
            <a:avLst/>
          </a:prstGeom>
        </p:spPr>
        <p:txBody>
          <a:bodyPr/>
          <a:lstStyle/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Разный уровень мотивации сотрудника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Сильное влияние на психику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Значительно Повышает уровень стресса</a:t>
            </a:r>
          </a:p>
        </p:txBody>
      </p:sp>
      <p:sp>
        <p:nvSpPr>
          <p:cNvPr id="185" name="«Люди наказываются не за грехи, а самими грехами.». Лев Николаевич Толстой"/>
          <p:cNvSpPr txBox="1"/>
          <p:nvPr/>
        </p:nvSpPr>
        <p:spPr>
          <a:xfrm>
            <a:off x="9173603" y="12447761"/>
            <a:ext cx="14520165" cy="60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«Люди наказываются не за грехи, а самими грехами.». Лев Николаевич Толстой</a:t>
            </a:r>
          </a:p>
        </p:txBody>
      </p:sp>
      <p:pic>
        <p:nvPicPr>
          <p:cNvPr id="186" name="images.png" descr="ima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4847" y="1071715"/>
            <a:ext cx="11572571" cy="11572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Влияние стресса на гиппокамп"/>
          <p:cNvSpPr txBox="1"/>
          <p:nvPr>
            <p:ph type="title" idx="4294967295"/>
          </p:nvPr>
        </p:nvSpPr>
        <p:spPr>
          <a:xfrm>
            <a:off x="9067304" y="2007735"/>
            <a:ext cx="14732765" cy="1905001"/>
          </a:xfrm>
          <a:prstGeom prst="rect">
            <a:avLst/>
          </a:prstGeom>
        </p:spPr>
        <p:txBody>
          <a:bodyPr anchor="t"/>
          <a:lstStyle>
            <a:lvl1pPr algn="l" defTabSz="560831">
              <a:defRPr spc="-100" sz="7400">
                <a:solidFill>
                  <a:srgbClr val="FFFFFF"/>
                </a:solidFill>
              </a:defRPr>
            </a:lvl1pPr>
          </a:lstStyle>
          <a:p>
            <a:pPr/>
            <a:r>
              <a:t>Влияние стресса на гиппокамп</a:t>
            </a:r>
          </a:p>
        </p:txBody>
      </p:sp>
      <p:sp>
        <p:nvSpPr>
          <p:cNvPr id="190" name="«Стресс портит всю жизнь, а смерть один день и только..». Шерлок Холмс"/>
          <p:cNvSpPr txBox="1"/>
          <p:nvPr/>
        </p:nvSpPr>
        <p:spPr>
          <a:xfrm>
            <a:off x="10470966" y="12767461"/>
            <a:ext cx="13405003" cy="60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pPr>
            <a:r>
              <a:t>«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Стресс</a:t>
            </a:r>
            <a:r>
              <a:t> портит всю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жизнь</a:t>
            </a:r>
            <a:r>
              <a:t>, а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смерть</a:t>
            </a:r>
            <a:r>
              <a:t> один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день</a:t>
            </a:r>
            <a:r>
              <a:t> и только..». Шерлок Холмс</a:t>
            </a:r>
          </a:p>
        </p:txBody>
      </p:sp>
      <p:sp>
        <p:nvSpPr>
          <p:cNvPr id="191" name="накапливаются кортикостероид – гормон стресса, который вызывает воспаления в гиппокампе…"/>
          <p:cNvSpPr txBox="1"/>
          <p:nvPr>
            <p:ph type="body" sz="half" idx="4294967295"/>
          </p:nvPr>
        </p:nvSpPr>
        <p:spPr>
          <a:xfrm>
            <a:off x="9821380" y="4493876"/>
            <a:ext cx="13855941" cy="5714424"/>
          </a:xfrm>
          <a:prstGeom prst="rect">
            <a:avLst/>
          </a:prstGeom>
        </p:spPr>
        <p:txBody>
          <a:bodyPr/>
          <a:lstStyle/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накапливаются кортикостероид – гормон стресса, который вызывает воспаления в гиппокампе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если убрать источники стресса, воспалительные процессы не прекращаются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Восстановление занимает очень много времени</a:t>
            </a:r>
            <a:endParaRPr>
              <a:solidFill>
                <a:srgbClr val="000000"/>
              </a:solidFill>
            </a:endParaRP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000000"/>
                </a:solidFill>
              </a:defRPr>
            </a:pPr>
            <a:r>
              <a:t>и</a:t>
            </a:r>
          </a:p>
        </p:txBody>
      </p:sp>
      <p:pic>
        <p:nvPicPr>
          <p:cNvPr id="192" name="xhyppocamp.jpg.pagespeed.ic.1979K0VDYf.png" descr="xhyppocamp.jpg.pagespeed.ic.1979K0VDYf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9982838" y="2094619"/>
            <a:ext cx="20392505" cy="1093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Работа в состоянии потока"/>
          <p:cNvSpPr txBox="1"/>
          <p:nvPr>
            <p:ph type="title" idx="4294967295"/>
          </p:nvPr>
        </p:nvSpPr>
        <p:spPr>
          <a:xfrm>
            <a:off x="10259561" y="2007735"/>
            <a:ext cx="14732766" cy="1905001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Работа в состоянии потока</a:t>
            </a:r>
          </a:p>
        </p:txBody>
      </p:sp>
      <p:sp>
        <p:nvSpPr>
          <p:cNvPr id="196" name="«Поток - психологическое состояние в котором индивид полностью включен тем чем он занимается». Профессор М. Чиксентмихайи"/>
          <p:cNvSpPr txBox="1"/>
          <p:nvPr/>
        </p:nvSpPr>
        <p:spPr>
          <a:xfrm>
            <a:off x="4252620" y="12573085"/>
            <a:ext cx="20093535" cy="1086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r"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pPr>
            <a:r>
              <a:t>«Поток - психологическое состояние в котором индивид полностью включен тем чем он занимается».                 </a:t>
            </a:r>
          </a:p>
          <a:p>
            <a:pPr algn="r"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pPr>
            <a:r>
              <a:t>- Профессор М. Чиксентмихайи</a:t>
            </a:r>
          </a:p>
        </p:txBody>
      </p:sp>
      <p:pic>
        <p:nvPicPr>
          <p:cNvPr id="197" name="Sostoyanie-potoka.png" descr="Sostoyanie-potok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87747" y="3127782"/>
            <a:ext cx="13279039" cy="8432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1.4_(1).png" descr="1.4_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2691" y="3795552"/>
            <a:ext cx="13393750" cy="853882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Навыки"/>
          <p:cNvSpPr txBox="1"/>
          <p:nvPr/>
        </p:nvSpPr>
        <p:spPr>
          <a:xfrm>
            <a:off x="15461034" y="11710940"/>
            <a:ext cx="191705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Навыки</a:t>
            </a:r>
          </a:p>
        </p:txBody>
      </p:sp>
      <p:sp>
        <p:nvSpPr>
          <p:cNvPr id="200" name="Сложность"/>
          <p:cNvSpPr txBox="1"/>
          <p:nvPr/>
        </p:nvSpPr>
        <p:spPr>
          <a:xfrm rot="16200000">
            <a:off x="8616794" y="7389903"/>
            <a:ext cx="274470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Сложность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Можно ли взять на самоконтроль?"/>
          <p:cNvSpPr txBox="1"/>
          <p:nvPr>
            <p:ph type="title" idx="4294967295"/>
          </p:nvPr>
        </p:nvSpPr>
        <p:spPr>
          <a:xfrm>
            <a:off x="9021449" y="2007735"/>
            <a:ext cx="14732765" cy="1905001"/>
          </a:xfrm>
          <a:prstGeom prst="rect">
            <a:avLst/>
          </a:prstGeom>
        </p:spPr>
        <p:txBody>
          <a:bodyPr anchor="t"/>
          <a:lstStyle>
            <a:lvl1pPr algn="l" defTabSz="502412">
              <a:defRPr spc="-100" sz="6700">
                <a:solidFill>
                  <a:srgbClr val="FFFFFF"/>
                </a:solidFill>
              </a:defRPr>
            </a:lvl1pPr>
          </a:lstStyle>
          <a:p>
            <a:pPr/>
            <a:r>
              <a:t>Можно ли взять на самоконтроль?</a:t>
            </a:r>
          </a:p>
        </p:txBody>
      </p:sp>
      <p:sp>
        <p:nvSpPr>
          <p:cNvPr id="204" name="«Наилучшие результаты достигаются при средней интенсивности мотивации.». закону Р. Йеркса и Дж. Додсона,"/>
          <p:cNvSpPr txBox="1"/>
          <p:nvPr/>
        </p:nvSpPr>
        <p:spPr>
          <a:xfrm>
            <a:off x="3707867" y="12735775"/>
            <a:ext cx="20287387" cy="60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«Наилучшие результаты достигаются при средней интенсивности мотивации.». закон Р. Йеркса и Дж. Додсона,</a:t>
            </a:r>
          </a:p>
        </p:txBody>
      </p:sp>
      <p:pic>
        <p:nvPicPr>
          <p:cNvPr id="205" name="self-discipline-or-self-control-to-complete-work-or-achieve-business-target_566886-1292.png" descr="self-discipline-or-self-control-to-complete-work-or-achieve-business-target_566886-129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8169" y="2415313"/>
            <a:ext cx="16011358" cy="1069128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Сложно достичь без помощи из вне…"/>
          <p:cNvSpPr txBox="1"/>
          <p:nvPr>
            <p:ph type="body" sz="quarter" idx="4294967295"/>
          </p:nvPr>
        </p:nvSpPr>
        <p:spPr>
          <a:xfrm>
            <a:off x="12087672" y="4903746"/>
            <a:ext cx="11452080" cy="5714423"/>
          </a:xfrm>
          <a:prstGeom prst="rect">
            <a:avLst/>
          </a:prstGeom>
        </p:spPr>
        <p:txBody>
          <a:bodyPr/>
          <a:lstStyle/>
          <a:p>
            <a:pPr marL="492391" indent="-492391" algn="l" defTabSz="914400">
              <a:lnSpc>
                <a:spcPct val="150000"/>
              </a:lnSpc>
              <a:buSzPct val="100000"/>
              <a:buChar char="•"/>
              <a:tabLst>
                <a:tab pos="304800" algn="l"/>
                <a:tab pos="622300" algn="l"/>
                <a:tab pos="927100" algn="l"/>
                <a:tab pos="1244600" algn="l"/>
                <a:tab pos="1562100" algn="l"/>
                <a:tab pos="1866900" algn="l"/>
                <a:tab pos="2184400" algn="l"/>
                <a:tab pos="2501900" algn="l"/>
                <a:tab pos="2806700" algn="l"/>
                <a:tab pos="3124200" algn="l"/>
                <a:tab pos="3441700" algn="l"/>
                <a:tab pos="3746500" algn="l"/>
              </a:tabLst>
              <a:defRPr cap="all" spc="0" sz="5600">
                <a:solidFill>
                  <a:srgbClr val="FFFFFF"/>
                </a:solidFill>
              </a:defRPr>
            </a:pPr>
            <a:r>
              <a:t>Сложно достичь без сторонней помощи</a:t>
            </a:r>
          </a:p>
          <a:p>
            <a:pPr marL="492391" indent="-492391" algn="l" defTabSz="914400">
              <a:lnSpc>
                <a:spcPct val="150000"/>
              </a:lnSpc>
              <a:buSzPct val="100000"/>
              <a:buChar char="•"/>
              <a:tabLst>
                <a:tab pos="304800" algn="l"/>
                <a:tab pos="622300" algn="l"/>
                <a:tab pos="927100" algn="l"/>
                <a:tab pos="1244600" algn="l"/>
                <a:tab pos="1562100" algn="l"/>
                <a:tab pos="1866900" algn="l"/>
                <a:tab pos="2184400" algn="l"/>
                <a:tab pos="2501900" algn="l"/>
                <a:tab pos="2806700" algn="l"/>
                <a:tab pos="3124200" algn="l"/>
                <a:tab pos="3441700" algn="l"/>
                <a:tab pos="3746500" algn="l"/>
              </a:tabLst>
              <a:defRPr cap="all" spc="0" sz="5600">
                <a:solidFill>
                  <a:srgbClr val="FFFFFF"/>
                </a:solidFill>
              </a:defRPr>
            </a:pPr>
            <a:r>
              <a:t>Стремление к состоянию скуки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Контроль потока"/>
          <p:cNvSpPr txBox="1"/>
          <p:nvPr>
            <p:ph type="title" idx="4294967295"/>
          </p:nvPr>
        </p:nvSpPr>
        <p:spPr>
          <a:xfrm>
            <a:off x="14982736" y="2282870"/>
            <a:ext cx="14732765" cy="1905002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Контроль потока</a:t>
            </a:r>
          </a:p>
        </p:txBody>
      </p:sp>
      <p:sp>
        <p:nvSpPr>
          <p:cNvPr id="210" name="Распределение задач по способностям…"/>
          <p:cNvSpPr txBox="1"/>
          <p:nvPr>
            <p:ph type="body" sz="quarter" idx="4294967295"/>
          </p:nvPr>
        </p:nvSpPr>
        <p:spPr>
          <a:xfrm>
            <a:off x="14655609" y="5604612"/>
            <a:ext cx="9266037" cy="5714424"/>
          </a:xfrm>
          <a:prstGeom prst="rect">
            <a:avLst/>
          </a:prstGeom>
        </p:spPr>
        <p:txBody>
          <a:bodyPr/>
          <a:lstStyle/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Распределение задач по способностям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Нисходящая связь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Аутстаффинг</a:t>
            </a:r>
          </a:p>
          <a:p>
            <a:pPr marL="559536" indent="-559536" algn="l" defTabSz="12700">
              <a:lnSpc>
                <a:spcPct val="15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t>Контролируемая текучка кадров</a:t>
            </a:r>
          </a:p>
        </p:txBody>
      </p:sp>
      <p:sp>
        <p:nvSpPr>
          <p:cNvPr id="211" name="«Самая трудная вещь на свете — это думать своей собственной головой.». Генри Форд"/>
          <p:cNvSpPr txBox="1"/>
          <p:nvPr/>
        </p:nvSpPr>
        <p:spPr>
          <a:xfrm>
            <a:off x="8314984" y="12735775"/>
            <a:ext cx="15610130" cy="60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«Самая трудная вещь на свете — это думать своей собственной головой.». Генри Форд</a:t>
            </a:r>
          </a:p>
        </p:txBody>
      </p:sp>
      <p:pic>
        <p:nvPicPr>
          <p:cNvPr id="212" name="6964.png" descr="69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198" y="2711281"/>
            <a:ext cx="13928132" cy="924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 2022-07-06 11:34:27.jpg" descr="IMAGE 2022-07-06 11:34: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69" y="-4934"/>
            <a:ext cx="24401539" cy="1372586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Кайдзен"/>
          <p:cNvSpPr txBox="1"/>
          <p:nvPr>
            <p:ph type="title" idx="4294967295"/>
          </p:nvPr>
        </p:nvSpPr>
        <p:spPr>
          <a:xfrm>
            <a:off x="19293205" y="2374582"/>
            <a:ext cx="14732765" cy="1905002"/>
          </a:xfrm>
          <a:prstGeom prst="rect">
            <a:avLst/>
          </a:prstGeom>
        </p:spPr>
        <p:txBody>
          <a:bodyPr anchor="t"/>
          <a:lstStyle>
            <a:lvl1pPr algn="l">
              <a:defRPr spc="-100" sz="7800">
                <a:solidFill>
                  <a:srgbClr val="FFFFFF"/>
                </a:solidFill>
              </a:defRPr>
            </a:lvl1pPr>
          </a:lstStyle>
          <a:p>
            <a:pPr/>
            <a:r>
              <a:t>Кайдзен</a:t>
            </a:r>
          </a:p>
        </p:txBody>
      </p:sp>
      <p:sp>
        <p:nvSpPr>
          <p:cNvPr id="216" name="«Страх наказания неизбежно порождает ложь, а ложь делает невозможным принятие своевременных эффективных решений, что, в свою очередь, делает судьбу бизнеса сомнительной.»Масааки Имаи"/>
          <p:cNvSpPr txBox="1"/>
          <p:nvPr/>
        </p:nvSpPr>
        <p:spPr>
          <a:xfrm>
            <a:off x="932360" y="12335525"/>
            <a:ext cx="23226204" cy="1086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 defTabSz="584200">
              <a:lnSpc>
                <a:spcPct val="90000"/>
              </a:lnSpc>
              <a:spcBef>
                <a:spcPts val="0"/>
              </a:spcBef>
              <a:defRPr spc="-32" sz="32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</a:lstStyle>
          <a:p>
            <a:pPr/>
            <a:r>
              <a:t>«Страх наказания неизбежно порождает ложь, а ложь делает невозможным принятие своевременных эффективных решений, что, в свою очередь, делает судьбу бизнеса сомнительной.» - Масааки Имаи</a:t>
            </a:r>
          </a:p>
        </p:txBody>
      </p:sp>
      <p:pic>
        <p:nvPicPr>
          <p:cNvPr id="217" name="kajdzen.png" descr="kajdz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8135" y="2148970"/>
            <a:ext cx="13647730" cy="9974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A7A7A7"/>
      </a:dk2>
      <a:lt2>
        <a:srgbClr val="535353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EBE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ublico Headline Black"/>
            <a:ea typeface="Publico Headline Black"/>
            <a:cs typeface="Publico Headline Black"/>
            <a:sym typeface="Publico Headline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ublico Headline Black"/>
            <a:ea typeface="Publico Headline Black"/>
            <a:cs typeface="Publico Headline Black"/>
            <a:sym typeface="Publico Headline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EBE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ublico Headline Black"/>
            <a:ea typeface="Publico Headline Black"/>
            <a:cs typeface="Publico Headline Black"/>
            <a:sym typeface="Publico Headline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ublico Headline Black"/>
            <a:ea typeface="Publico Headline Black"/>
            <a:cs typeface="Publico Headline Black"/>
            <a:sym typeface="Publico Headline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